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y="5143500" cx="9144000"/>
  <p:notesSz cx="6858000" cy="9144000"/>
  <p:embeddedFontLst>
    <p:embeddedFont>
      <p:font typeface="Oswald Regular"/>
      <p:regular r:id="rId79"/>
      <p:bold r:id="rId80"/>
    </p:embeddedFont>
    <p:embeddedFont>
      <p:font typeface="Nunito"/>
      <p:regular r:id="rId81"/>
      <p:bold r:id="rId82"/>
      <p:italic r:id="rId83"/>
      <p:boldItalic r:id="rId84"/>
    </p:embeddedFont>
    <p:embeddedFont>
      <p:font typeface="Average"/>
      <p:regular r:id="rId85"/>
    </p:embeddedFont>
    <p:embeddedFont>
      <p:font typeface="Oswald"/>
      <p:regular r:id="rId86"/>
      <p:bold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riram Priyatham Sira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9D3690D-C109-4FD6-993F-18344F7A449A}">
  <a:tblStyle styleId="{99D3690D-C109-4FD6-993F-18344F7A44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Nunito-boldItalic.fntdata"/><Relationship Id="rId83" Type="http://schemas.openxmlformats.org/officeDocument/2006/relationships/font" Target="fonts/Nunito-italic.fntdata"/><Relationship Id="rId42" Type="http://schemas.openxmlformats.org/officeDocument/2006/relationships/slide" Target="slides/slide35.xml"/><Relationship Id="rId86" Type="http://schemas.openxmlformats.org/officeDocument/2006/relationships/font" Target="fonts/Oswald-regular.fntdata"/><Relationship Id="rId41" Type="http://schemas.openxmlformats.org/officeDocument/2006/relationships/slide" Target="slides/slide34.xml"/><Relationship Id="rId85" Type="http://schemas.openxmlformats.org/officeDocument/2006/relationships/font" Target="fonts/Average-regular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schemas.openxmlformats.org/officeDocument/2006/relationships/font" Target="fonts/Oswald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OswaldRegular-bold.fntdata"/><Relationship Id="rId82" Type="http://schemas.openxmlformats.org/officeDocument/2006/relationships/font" Target="fonts/Nunito-bold.fntdata"/><Relationship Id="rId81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OswaldRegular-regular.fntdata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2-08T20:02:53.087">
    <p:pos x="196" y="725"/>
    <p:text>We provide??? change / remove this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f77ecd9d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f77ecd9d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ab72e0dc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ab72e0dc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ab72e0dc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ab72e0dc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b72e0dc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ab72e0dc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b72e0dc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b72e0dc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ab72e0dc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ab72e0dc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ab72e0d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ab72e0d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b72e0dc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b72e0dc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b72e0dc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ab72e0dc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ab72e0dc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ab72e0dc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c1b675f2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c1b675f2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c1b675f2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c1b675f2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ab72e0dc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ab72e0dc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b72e0dc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ab72e0dc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b72e0dc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b72e0dc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b72e0dc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ab72e0d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ab72e0dc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ab72e0dc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b72e0dc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ab72e0dc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ab72e0d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ab72e0d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ab72e0d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ab72e0d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c1b675f2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c1b675f2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c1b675f2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c1b675f2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ab72e0dc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ab72e0dc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1b675f2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c1b675f2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c1b675f2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c1b675f2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c1b675f2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c1b675f2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36060d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c36060d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c1b675f2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c1b675f2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c1b675f2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c1b675f2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c1b675f2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c1b675f2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c1b675f2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c1b675f2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c1b675f2c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c1b675f2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c1b675f2c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c1b675f2c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ab72e0dc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ab72e0dc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ac02108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ac02108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c1b675f2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c1b675f2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1b675f2c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1b675f2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c1b675f2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c1b675f2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c1b675f2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c1b675f2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ab72e137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ab72e137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ab72e13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ab72e13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ab72e137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ab72e13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ab72e13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ab72e13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c1b675f2c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c1b675f2c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1b675f2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1b675f2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ab72e137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ab72e137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c1b675f2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c1b675f2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abcce02c6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abcce02c6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float 32 model, computations during forward pass are performed in full precision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quantized model, computation are effectively performed on integer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causes loss in </a:t>
            </a:r>
            <a:r>
              <a:rPr lang="en"/>
              <a:t>precision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practice there 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abcce02c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abcce02c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abcce02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abcce02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abcce02c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abcce02c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verage"/>
              <a:buChar char="●"/>
            </a:pPr>
            <a:r>
              <a:rPr lang="en" sz="2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Prepares model  weights for the loss incurred by quantization.- this is the most important distinguishing factor between PostTraining QAt nad QAT...by doing quantized computations during training itself we are updating our weights to the loss ..</a:t>
            </a:r>
            <a:endParaRPr sz="2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abcce02c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abcce02c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abcce02c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abcce02c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abcce02c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abcce02c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abcce02c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abcce02c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ab72e0dc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ab72e0dc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abcce02c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abcce02c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abcce02c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abcce02c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abcce02c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abcce02c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Seems like the fake quantization nodes also save the quantized weights..and the same weight tensors are being used in TFLite model..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c1b675f2c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c1b675f2c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c1b675f2c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c1b675f2c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c1b675f2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c1b675f2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ab3bc10f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ab3bc10f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ab3bc11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ab3bc1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c1b675f2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c1b675f2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c1b675f2c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c1b675f2c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b72e0dc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b72e0dc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c1b675f2c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c1b675f2c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1b675f2c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1b675f2c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1b675f2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1b675f2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ab72e0dc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ab72e0dc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SherifSabri/ImageSegmentationWithDeeplab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11" Type="http://schemas.openxmlformats.org/officeDocument/2006/relationships/image" Target="../media/image2.png"/><Relationship Id="rId10" Type="http://schemas.openxmlformats.org/officeDocument/2006/relationships/image" Target="../media/image9.png"/><Relationship Id="rId9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SherifSabri/ImageSegmentationWithDeeplab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ithub.com/SherifSabri/ImageSegmentationWithDeeplab" TargetMode="External"/><Relationship Id="rId4" Type="http://schemas.openxmlformats.org/officeDocument/2006/relationships/image" Target="../media/image5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SherifSabri/ImageSegmentationWithDeeplab" TargetMode="External"/><Relationship Id="rId4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6029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Lighter &amp; Faster Semantic Segmentation by Post-</a:t>
            </a:r>
            <a:r>
              <a:rPr lang="en" sz="3500"/>
              <a:t>Training</a:t>
            </a:r>
            <a:r>
              <a:rPr lang="en" sz="3500"/>
              <a:t> Quantization &amp; Quantization-Aware </a:t>
            </a:r>
            <a:r>
              <a:rPr lang="en" sz="3500"/>
              <a:t>Training</a:t>
            </a:r>
            <a:endParaRPr sz="35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04125" y="3257575"/>
            <a:ext cx="849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SJSU CS 256 GroupE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Anand Vishwakarma, Inhee Park, Sagar Shahi, Sherif Elsaid, Sriram Priyatham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https://github.com/SherifSabri/ImageSegmentationWithDeeplab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Model sizes getting larger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Computationally expensive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Energy in-efficient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0350"/>
            <a:ext cx="4528499" cy="310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Distribution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Inference time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Memory restriction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1625"/>
            <a:ext cx="4528500" cy="2567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Improving Efficiency of Deep Learning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Hardware doing the training and running the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Faster CPUs &amp; GPUs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specialized hardware for machine learning (Ex: FPGAs)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efficiency of the algorithms responsible for training and predicting the machine learning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Model compression techniques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 Techniques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Quantization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 sharing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Pruning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 design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Knowledge Distillation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Others (low rank approximation, winograd transformation, ...etc)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Convert Higher </a:t>
            </a:r>
            <a:r>
              <a:rPr lang="en"/>
              <a:t>precision</a:t>
            </a:r>
            <a:r>
              <a:rPr lang="en"/>
              <a:t> to Lower </a:t>
            </a:r>
            <a:r>
              <a:rPr lang="en"/>
              <a:t>precision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Example 256 bits per pixel to 2 bits per pixel</a:t>
            </a:r>
            <a:endParaRPr/>
          </a:p>
        </p:txBody>
      </p:sp>
      <p:sp>
        <p:nvSpPr>
          <p:cNvPr id="143" name="Google Shape;143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Non-linear quantization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Represent weights as their approximate integer values (2.03, 1.89 → 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Share the same weights using cluster index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4832400" y="5797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313" y="2571751"/>
            <a:ext cx="3594475" cy="17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25" y="1875575"/>
            <a:ext cx="906163" cy="8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819" y="1875575"/>
            <a:ext cx="920775" cy="8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3050" y="1875675"/>
            <a:ext cx="920775" cy="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419" y="2906944"/>
            <a:ext cx="920775" cy="89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5825" y="2906950"/>
            <a:ext cx="867846" cy="8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3050" y="2906950"/>
            <a:ext cx="906175" cy="88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7125" y="3996975"/>
            <a:ext cx="920775" cy="90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35825" y="3996978"/>
            <a:ext cx="906175" cy="8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various quantization techniques and by adjusting and experimenting with the different hyperparameters, both during and after the training, we aimed to produce a tensorflow quantized model with comparable accuracy, smaller size, and faster inference time, than the models provides as an example by the original deeplab team.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Choice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choose to carry out our research using “MobileNet v2” as the backbone network due to its excellent performance and benchmarks on a variety of tasks and the small size and lower latency of its produced models, For the decoder network, we choose to use DeepLab v3+ that’s being developed and maintained by google, it has a proven track record, and is the technology behind some of the advancement on google’s pixel smartphone photography in recent years.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Pascal VOC dataset -the main dataset for the majority of the research-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Cityscapes dataset -experimented with it for quantization aware training and inference-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ADE20K dataset -used briefly for running inference-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VOC 2012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CityScapes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DeepLab V3+ Decoder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 v2 Encoder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1.15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lite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p2.xLarge ec2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AMI with Ubuntu 16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2. Segmentation Framework -- DeepLabV3+ 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=&gt; Atrous convolution (faster)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=&gt; Encoder-Decoder (shaper feature extraction)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=&gt; Spatial Pyramid Pooling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690400" y="2141250"/>
            <a:ext cx="7833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3575"/>
            <a:ext cx="5188574" cy="10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/>
        </p:nvSpPr>
        <p:spPr>
          <a:xfrm>
            <a:off x="340950" y="1474875"/>
            <a:ext cx="84621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Shallow depth of field effect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Separating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foreground (person)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from background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Example: portrait mode in Pixel phones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584" y="1809750"/>
            <a:ext cx="3923415" cy="25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 to 4 years of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recently open sourced (2016)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at version deeplab v3+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Particularly useful for semantic segmentation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</a:t>
            </a:r>
            <a:r>
              <a:rPr lang="en"/>
              <a:t> backbone networks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MobileNetv2 and MobileNetv3 : A fast network structure designed for mobile devices.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Xception : A powerful network structure intended for server-side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ResNet-v1-{50,10</a:t>
            </a:r>
            <a:r>
              <a:rPr lang="en"/>
              <a:t>1} </a:t>
            </a:r>
            <a:r>
              <a:rPr lang="en"/>
              <a:t>: </a:t>
            </a:r>
            <a:r>
              <a:rPr lang="en"/>
              <a:t>We provide</a:t>
            </a:r>
            <a:r>
              <a:rPr lang="en"/>
              <a:t> both the original ResNet-v1 and its 'beta' variant where the 'stem' is modified for semantic segmentation.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PNASNet : A Powerful network structure found by neural architecture search.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Auto-DeepLab</a:t>
            </a:r>
            <a:r>
              <a:rPr lang="en"/>
              <a:t> :</a:t>
            </a:r>
            <a:r>
              <a:rPr lang="en"/>
              <a:t> A segmentation-specific network backbone found by neural architecture search.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Encoder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a pre-trained CNN to extract the essential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Depthwise separable convolution instead of max pooling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Extra batch normalization and Relu</a:t>
            </a:r>
            <a:endParaRPr/>
          </a:p>
        </p:txBody>
      </p:sp>
      <p:sp>
        <p:nvSpPr>
          <p:cNvPr id="209" name="Google Shape;209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Decoder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Reconstrct output (</a:t>
            </a:r>
            <a:r>
              <a:rPr lang="en"/>
              <a:t>segmentation</a:t>
            </a:r>
            <a:r>
              <a:rPr lang="en"/>
              <a:t> mask)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ASPP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Bilinear </a:t>
            </a:r>
            <a:r>
              <a:rPr lang="en"/>
              <a:t>upsampling to get the correct spatial dimension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Challenge: Objects at multiple scales (sizes)</a:t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" y="1166750"/>
            <a:ext cx="9143999" cy="263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pyramid pooling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Capture context at several ranges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I.e: multiple scaled versions of the input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Parallel atrous convolution layers with different rates capture multi-scale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I.e: </a:t>
            </a:r>
            <a:r>
              <a:rPr lang="en"/>
              <a:t>parallel</a:t>
            </a:r>
            <a:r>
              <a:rPr lang="en"/>
              <a:t> versions of the same network training at different scales, then combined into one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atrous spatial pyramid pooling (ASPP)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Efficient computational complexity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Larger field of view using same number of parameters as traditional convolution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</a:t>
            </a:r>
            <a:r>
              <a:rPr lang="en"/>
              <a:t>Convolution</a:t>
            </a:r>
            <a:endParaRPr/>
          </a:p>
        </p:txBody>
      </p:sp>
      <p:sp>
        <p:nvSpPr>
          <p:cNvPr id="227" name="Google Shape;227;p3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 using a kernel size of 3, stride of 1 and padding of 1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513" y="468488"/>
            <a:ext cx="37623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Atrous</a:t>
            </a:r>
            <a:r>
              <a:rPr lang="en"/>
              <a:t> 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(Dilated Convolutions)</a:t>
            </a:r>
            <a:endParaRPr sz="1800"/>
          </a:p>
        </p:txBody>
      </p:sp>
      <p:sp>
        <p:nvSpPr>
          <p:cNvPr id="234" name="Google Shape;234;p3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 using a kernel size of 3, stride of 1, no padding, and an extra dilation rate of 2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3">
            <a:alphaModFix/>
          </a:blip>
          <a:srcRect b="0" l="5500" r="5491" t="0"/>
          <a:stretch/>
        </p:blipFill>
        <p:spPr>
          <a:xfrm>
            <a:off x="4917876" y="468500"/>
            <a:ext cx="394642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/>
              <a:t>Faster</a:t>
            </a:r>
            <a:r>
              <a:rPr lang="en" sz="2500"/>
              <a:t> “Atrous Depthwise Separable” Conv. on MobileNetV2</a:t>
            </a:r>
            <a:endParaRPr sz="2500"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60063"/>
            <a:ext cx="4571998" cy="254541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Depthwise Convolution -&gt; fewer parameters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Pointwise Convolution -&gt; more channels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94160"/>
            <a:ext cx="4572002" cy="255713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/>
              <a:t>Sharper</a:t>
            </a:r>
            <a:r>
              <a:rPr lang="en" sz="2500"/>
              <a:t> Boundary Segmentation by Encoder-Decoder</a:t>
            </a:r>
            <a:endParaRPr sz="2500"/>
          </a:p>
        </p:txBody>
      </p:sp>
      <p:sp>
        <p:nvSpPr>
          <p:cNvPr id="249" name="Google Shape;249;p4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</a:t>
            </a:r>
            <a:r>
              <a:rPr lang="en" sz="1200"/>
              <a:t>xtra decoder module to refine the segmentation results especially along object boundaries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Applying depthwise separable convolution to both ASPP and decoder modules, resulting in a faster and stronger encoder-decoder network for semantic segmentation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Computer Vision Topic -- Semantic Segmentation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Hard problem: object detection + multi-classification at pixel level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Segmentation Framework -- DeepLabV3+ 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Atrous convolution (faster)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Encoder-Decoder (shaper boundary)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Backbone Architecture -- MobileNetV2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>
                <a:solidFill>
                  <a:schemeClr val="dk1"/>
                </a:solidFill>
              </a:rPr>
              <a:t>Depthwise-separable-convolution + Inverted-Residual-Layer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>
                <a:solidFill>
                  <a:schemeClr val="dk1"/>
                </a:solidFill>
              </a:rPr>
              <a:t>TFLite for Mobile &amp; IoT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Project Task -- Quantization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Quantization makes DeepLabV3+ on MobileNetV2 more lighter and faster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3. </a:t>
            </a: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Backbone Architecture -- MobileNetV2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=&gt; Depthwise-separable-convolution + Inverted-Residual-Layer; TFLite for Mobile &amp; IoT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85175" y="15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MobileNetV2:  Depthwise-Separable-Conv + Inverted-Residual Layer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650" y="820900"/>
            <a:ext cx="6038340" cy="411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201050" y="199350"/>
            <a:ext cx="42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MobileNetV2:  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1) Depthwise-Separable-Conv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Like DeepLabV3+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2) Inverted-Residual Layer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Like ResNet but </a:t>
            </a:r>
            <a:r>
              <a:rPr b="1" i="1" lang="en" sz="2000"/>
              <a:t>Expansion</a:t>
            </a:r>
            <a:endParaRPr b="1" i="1" sz="2000"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0625"/>
            <a:ext cx="8839195" cy="265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175" y="460275"/>
            <a:ext cx="5868423" cy="15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MobileNetV2</a:t>
            </a:r>
            <a:endParaRPr b="1" sz="2500"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311700" y="1152475"/>
            <a:ext cx="362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75" y="2301775"/>
            <a:ext cx="18669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913" y="1433363"/>
            <a:ext cx="4010025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/>
          <p:nvPr/>
        </p:nvSpPr>
        <p:spPr>
          <a:xfrm>
            <a:off x="4159000" y="1175375"/>
            <a:ext cx="446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1050000" y="1511475"/>
            <a:ext cx="21498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Residual block layer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4680475" y="910300"/>
            <a:ext cx="3341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All layers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201050" y="199350"/>
            <a:ext cx="42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MobileNetV2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using TensorFlow Lite for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Mobile &amp; IoT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/>
          </a:p>
        </p:txBody>
      </p:sp>
      <p:pic>
        <p:nvPicPr>
          <p:cNvPr id="284" name="Google Shape;284;p46"/>
          <p:cNvPicPr preferRelativeResize="0"/>
          <p:nvPr/>
        </p:nvPicPr>
        <p:blipFill rotWithShape="1">
          <a:blip r:embed="rId3">
            <a:alphaModFix/>
          </a:blip>
          <a:srcRect b="38714" l="0" r="0" t="0"/>
          <a:stretch/>
        </p:blipFill>
        <p:spPr>
          <a:xfrm>
            <a:off x="4775275" y="199350"/>
            <a:ext cx="3486550" cy="48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/>
          <p:cNvPicPr preferRelativeResize="0"/>
          <p:nvPr/>
        </p:nvPicPr>
        <p:blipFill rotWithShape="1">
          <a:blip r:embed="rId4">
            <a:alphaModFix/>
          </a:blip>
          <a:srcRect b="0" l="0" r="0" t="79807"/>
          <a:stretch/>
        </p:blipFill>
        <p:spPr>
          <a:xfrm>
            <a:off x="1141975" y="3362775"/>
            <a:ext cx="3633300" cy="16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4. </a:t>
            </a: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Project Task -- Quantization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       =&gt; Quantization makes DeepLabV3+ on MobileNetV2 more lighter and faster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Point, Per-Tensor Quantization in 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8"/>
          <p:cNvSpPr txBox="1"/>
          <p:nvPr/>
        </p:nvSpPr>
        <p:spPr>
          <a:xfrm>
            <a:off x="311700" y="846450"/>
            <a:ext cx="76626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First find the range of values in our tensor. The range we use is always centered on 0, so we find m such that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m = max(abs(input_min), abs(input_max))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Our input tensor range is then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[-m, m]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Next, we choose our fixed-point quantization buckets,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[min_fixed, max_fixed]. 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With input tensor </a:t>
            </a:r>
            <a:r>
              <a:rPr b="1" lang="en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num_bits = sizeof(T) * 8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If </a:t>
            </a:r>
            <a:r>
              <a:rPr b="1" lang="en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is unsigned, the fixed-point range is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[min_fixed, max_fixed] = [0, 2^(num_bits) - 1]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From this we compute our scaling factor, 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s = (max_fixed - min_fixed) / (2 * m)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rage"/>
              <a:buAutoNum type="arabicPeriod"/>
            </a:pPr>
            <a:r>
              <a:rPr lang="en" sz="2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Now we can quantize the elements of our tensor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highlight>
                  <a:srgbClr val="4A86E8"/>
                </a:highlight>
                <a:latin typeface="Consolas"/>
                <a:ea typeface="Consolas"/>
                <a:cs typeface="Consolas"/>
                <a:sym typeface="Consolas"/>
              </a:rPr>
              <a:t>result = round(input * s)</a:t>
            </a:r>
            <a:endParaRPr b="1" sz="2000">
              <a:solidFill>
                <a:srgbClr val="FFFFFF"/>
              </a:solidFill>
              <a:highlight>
                <a:srgbClr val="4A86E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Point Quantization implemented in TensorFlow</a:t>
            </a:r>
            <a:endParaRPr/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7000"/>
            <a:ext cx="8839202" cy="3917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/>
        </p:nvSpPr>
        <p:spPr>
          <a:xfrm>
            <a:off x="5856825" y="983075"/>
            <a:ext cx="1379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q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= (r/S) + z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Point Quantization implemented in TensorFlow</a:t>
            </a:r>
            <a:endParaRPr/>
          </a:p>
        </p:txBody>
      </p:sp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5" y="917000"/>
            <a:ext cx="2374368" cy="40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118" y="917000"/>
            <a:ext cx="3773133" cy="4074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0"/>
          <p:cNvSpPr txBox="1"/>
          <p:nvPr/>
        </p:nvSpPr>
        <p:spPr>
          <a:xfrm>
            <a:off x="5337575" y="2440075"/>
            <a:ext cx="2884800" cy="22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equivalent converted subgraph, still with float inputs and outputs, but with internal conversions so the calculations are done in eight bit.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Experiments</a:t>
            </a:r>
            <a:endParaRPr/>
          </a:p>
        </p:txBody>
      </p:sp>
      <p:pic>
        <p:nvPicPr>
          <p:cNvPr id="317" name="Google Shape;3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175" y="1139500"/>
            <a:ext cx="684318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Quantization Approach 1 -- Post-Training-Quantization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F32 model prep -&gt; Quantize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Quantization Approach 2 -- Quantization-Aware-Training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F32 model prep -&gt; Quantize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</a:pPr>
            <a:r>
              <a:rPr lang="en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Inference and Evaluation with Demo (Quantization &amp; Inference Script on Colab)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</a:pPr>
            <a:r>
              <a:rPr lang="en" sz="1800">
                <a:solidFill>
                  <a:schemeClr val="dk1"/>
                </a:solidFill>
              </a:rPr>
              <a:t>Comparison between F32 vs. 8-bit integer inferences</a:t>
            </a:r>
            <a:endParaRPr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 b="59884" l="0" r="0" t="0"/>
          <a:stretch/>
        </p:blipFill>
        <p:spPr>
          <a:xfrm>
            <a:off x="0" y="1684400"/>
            <a:ext cx="5456624" cy="31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2"/>
          <p:cNvPicPr preferRelativeResize="0"/>
          <p:nvPr/>
        </p:nvPicPr>
        <p:blipFill rotWithShape="1">
          <a:blip r:embed="rId3">
            <a:alphaModFix/>
          </a:blip>
          <a:srcRect b="0" l="0" r="0" t="38684"/>
          <a:stretch/>
        </p:blipFill>
        <p:spPr>
          <a:xfrm>
            <a:off x="3999525" y="131750"/>
            <a:ext cx="5144476" cy="4575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2"/>
          <p:cNvSpPr txBox="1"/>
          <p:nvPr>
            <p:ph type="title"/>
          </p:nvPr>
        </p:nvSpPr>
        <p:spPr>
          <a:xfrm>
            <a:off x="311700" y="445025"/>
            <a:ext cx="338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Quantization</a:t>
            </a:r>
            <a:r>
              <a:rPr lang="en"/>
              <a:t> </a:t>
            </a: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5. Quantization Approach 1 --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Post-Training-Quantization 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&gt; F32 model prep -&gt; Quantize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Post-Training-Quantization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 sz="2000"/>
              <a:t>Train from scratch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 sz="2000"/>
              <a:t>No Fine-tuning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 sz="2000"/>
              <a:t>Fine-tuning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w/ 1, 10, 100, 1K, 10K iterations</a:t>
            </a:r>
            <a:endParaRPr sz="2000"/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475" y="93887"/>
            <a:ext cx="4349825" cy="49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/>
        </p:nvSpPr>
        <p:spPr>
          <a:xfrm>
            <a:off x="225125" y="2715575"/>
            <a:ext cx="89916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Overall mIOU improves as increase of iterations of Fine-Tuning FT)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225125" y="1017725"/>
            <a:ext cx="85206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Train from scratch mIOU 3.4% w/ PASCAL dataset; must need extra COCO augmented dataset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2" name="Google Shape;342;p55"/>
          <p:cNvSpPr txBox="1"/>
          <p:nvPr>
            <p:ph type="title"/>
          </p:nvPr>
        </p:nvSpPr>
        <p:spPr>
          <a:xfrm>
            <a:off x="311700" y="24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for Full 32-bit Float Models for Post-Quantization </a:t>
            </a:r>
            <a:endParaRPr/>
          </a:p>
        </p:txBody>
      </p:sp>
      <p:pic>
        <p:nvPicPr>
          <p:cNvPr id="343" name="Google Shape;343;p55"/>
          <p:cNvPicPr preferRelativeResize="0"/>
          <p:nvPr/>
        </p:nvPicPr>
        <p:blipFill rotWithShape="1">
          <a:blip r:embed="rId3">
            <a:alphaModFix/>
          </a:blip>
          <a:srcRect b="-2796" l="0" r="0" t="-14217"/>
          <a:stretch/>
        </p:blipFill>
        <p:spPr>
          <a:xfrm>
            <a:off x="626525" y="3215181"/>
            <a:ext cx="7588499" cy="1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5" y="2017238"/>
            <a:ext cx="6004450" cy="5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Logit Weights Distribution from Fine-Tuning (32-bit model)</a:t>
            </a:r>
            <a:endParaRPr/>
          </a:p>
        </p:txBody>
      </p:sp>
      <p:pic>
        <p:nvPicPr>
          <p:cNvPr id="350" name="Google Shape;350;p56"/>
          <p:cNvPicPr preferRelativeResize="0"/>
          <p:nvPr/>
        </p:nvPicPr>
        <p:blipFill rotWithShape="1">
          <a:blip r:embed="rId3">
            <a:alphaModFix/>
          </a:blip>
          <a:srcRect b="0" l="18811" r="0" t="0"/>
          <a:stretch/>
        </p:blipFill>
        <p:spPr>
          <a:xfrm>
            <a:off x="164925" y="1245873"/>
            <a:ext cx="4341751" cy="375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/>
          <p:cNvPicPr preferRelativeResize="0"/>
          <p:nvPr/>
        </p:nvPicPr>
        <p:blipFill rotWithShape="1">
          <a:blip r:embed="rId3">
            <a:alphaModFix/>
          </a:blip>
          <a:srcRect b="0" l="18811" r="0" t="0"/>
          <a:stretch/>
        </p:blipFill>
        <p:spPr>
          <a:xfrm>
            <a:off x="4640025" y="1254050"/>
            <a:ext cx="4407075" cy="381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56"/>
          <p:cNvCxnSpPr/>
          <p:nvPr/>
        </p:nvCxnSpPr>
        <p:spPr>
          <a:xfrm flipH="1">
            <a:off x="6147500" y="3808725"/>
            <a:ext cx="20100" cy="105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56"/>
          <p:cNvCxnSpPr/>
          <p:nvPr/>
        </p:nvCxnSpPr>
        <p:spPr>
          <a:xfrm>
            <a:off x="6898150" y="3552525"/>
            <a:ext cx="28800" cy="1306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56"/>
          <p:cNvCxnSpPr/>
          <p:nvPr/>
        </p:nvCxnSpPr>
        <p:spPr>
          <a:xfrm>
            <a:off x="6639375" y="3779175"/>
            <a:ext cx="2700" cy="1109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56"/>
          <p:cNvCxnSpPr/>
          <p:nvPr/>
        </p:nvCxnSpPr>
        <p:spPr>
          <a:xfrm flipH="1">
            <a:off x="5966225" y="3838275"/>
            <a:ext cx="20100" cy="105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56"/>
          <p:cNvCxnSpPr/>
          <p:nvPr/>
        </p:nvCxnSpPr>
        <p:spPr>
          <a:xfrm>
            <a:off x="6322900" y="3952600"/>
            <a:ext cx="5700" cy="875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56"/>
          <p:cNvCxnSpPr/>
          <p:nvPr/>
        </p:nvCxnSpPr>
        <p:spPr>
          <a:xfrm>
            <a:off x="5822400" y="4107900"/>
            <a:ext cx="0" cy="713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56"/>
          <p:cNvCxnSpPr/>
          <p:nvPr/>
        </p:nvCxnSpPr>
        <p:spPr>
          <a:xfrm>
            <a:off x="6791775" y="3779175"/>
            <a:ext cx="2700" cy="1109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56"/>
          <p:cNvCxnSpPr/>
          <p:nvPr/>
        </p:nvCxnSpPr>
        <p:spPr>
          <a:xfrm>
            <a:off x="7096575" y="3779175"/>
            <a:ext cx="2700" cy="1109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56"/>
          <p:cNvCxnSpPr/>
          <p:nvPr/>
        </p:nvCxnSpPr>
        <p:spPr>
          <a:xfrm flipH="1">
            <a:off x="6466875" y="4007775"/>
            <a:ext cx="20100" cy="859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56"/>
          <p:cNvCxnSpPr/>
          <p:nvPr/>
        </p:nvCxnSpPr>
        <p:spPr>
          <a:xfrm>
            <a:off x="5648775" y="4388775"/>
            <a:ext cx="900" cy="432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56"/>
          <p:cNvCxnSpPr/>
          <p:nvPr/>
        </p:nvCxnSpPr>
        <p:spPr>
          <a:xfrm>
            <a:off x="7268900" y="4276500"/>
            <a:ext cx="15000" cy="567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56"/>
          <p:cNvCxnSpPr/>
          <p:nvPr/>
        </p:nvCxnSpPr>
        <p:spPr>
          <a:xfrm flipH="1">
            <a:off x="5437975" y="4579675"/>
            <a:ext cx="16200" cy="308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56"/>
          <p:cNvSpPr txBox="1"/>
          <p:nvPr/>
        </p:nvSpPr>
        <p:spPr>
          <a:xfrm>
            <a:off x="447475" y="4388775"/>
            <a:ext cx="8520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32-bit Float range --&gt; quantized                                     8-bit integer</a:t>
            </a:r>
            <a:endParaRPr sz="2500">
              <a:solidFill>
                <a:srgbClr val="0000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145325" y="12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Models / Script 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https://github.com/SherifSabri/ImageSegmentationWithDeeplab</a:t>
            </a:r>
            <a:endParaRPr/>
          </a:p>
        </p:txBody>
      </p:sp>
      <p:pic>
        <p:nvPicPr>
          <p:cNvPr id="370" name="Google Shape;370;p57"/>
          <p:cNvPicPr preferRelativeResize="0"/>
          <p:nvPr/>
        </p:nvPicPr>
        <p:blipFill rotWithShape="1">
          <a:blip r:embed="rId4">
            <a:alphaModFix/>
          </a:blip>
          <a:srcRect b="0" l="0" r="66492" t="0"/>
          <a:stretch/>
        </p:blipFill>
        <p:spPr>
          <a:xfrm>
            <a:off x="145325" y="1210125"/>
            <a:ext cx="3139301" cy="363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7"/>
          <p:cNvPicPr preferRelativeResize="0"/>
          <p:nvPr/>
        </p:nvPicPr>
        <p:blipFill rotWithShape="1">
          <a:blip r:embed="rId5">
            <a:alphaModFix/>
          </a:blip>
          <a:srcRect b="5933" l="-15370" r="31103" t="-17890"/>
          <a:stretch/>
        </p:blipFill>
        <p:spPr>
          <a:xfrm>
            <a:off x="109288" y="1045450"/>
            <a:ext cx="8925423" cy="34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/>
        </p:nvSpPr>
        <p:spPr>
          <a:xfrm>
            <a:off x="5098850" y="3050050"/>
            <a:ext cx="1791600" cy="132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Full 32-bit</a:t>
            </a:r>
            <a:endParaRPr sz="2000">
              <a:solidFill>
                <a:srgbClr val="FF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Quantized</a:t>
            </a:r>
            <a:r>
              <a:rPr lang="en" sz="2000">
                <a:solidFill>
                  <a:srgbClr val="FF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-8bit</a:t>
            </a:r>
            <a:endParaRPr sz="2000">
              <a:solidFill>
                <a:srgbClr val="FF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Quantized-16bit</a:t>
            </a:r>
            <a:endParaRPr sz="2000">
              <a:solidFill>
                <a:srgbClr val="FF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6349650" y="1297150"/>
            <a:ext cx="28986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Graph prior to Quantization (float32)</a:t>
            </a:r>
            <a:endParaRPr/>
          </a:p>
        </p:txBody>
      </p:sp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200"/>
            <a:ext cx="5836802" cy="49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5" y="0"/>
            <a:ext cx="65349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9"/>
          <p:cNvSpPr txBox="1"/>
          <p:nvPr>
            <p:ph type="title"/>
          </p:nvPr>
        </p:nvSpPr>
        <p:spPr>
          <a:xfrm>
            <a:off x="4641400" y="0"/>
            <a:ext cx="4445400" cy="2571900"/>
          </a:xfrm>
          <a:prstGeom prst="rect">
            <a:avLst/>
          </a:prstGeom>
          <a:solidFill>
            <a:srgbClr val="0C343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Quantized Graph (16-bit int)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same size as f32;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operations are pruned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950"/>
            <a:ext cx="7379375" cy="50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0"/>
          <p:cNvSpPr txBox="1"/>
          <p:nvPr>
            <p:ph type="title"/>
          </p:nvPr>
        </p:nvSpPr>
        <p:spPr>
          <a:xfrm>
            <a:off x="5045525" y="0"/>
            <a:ext cx="4176000" cy="2571900"/>
          </a:xfrm>
          <a:prstGeom prst="rect">
            <a:avLst/>
          </a:prstGeom>
          <a:solidFill>
            <a:srgbClr val="0C343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Quantized Graph (8-bit int)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¼ size reduction; dequantization for intermediate operations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5" y="-72075"/>
            <a:ext cx="6835002" cy="20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556111"/>
            <a:ext cx="6835002" cy="351118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1"/>
          <p:cNvSpPr txBox="1"/>
          <p:nvPr>
            <p:ph type="title"/>
          </p:nvPr>
        </p:nvSpPr>
        <p:spPr>
          <a:xfrm>
            <a:off x="7007950" y="320250"/>
            <a:ext cx="222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Ref: </a:t>
            </a:r>
            <a:r>
              <a:rPr lang="en"/>
              <a:t>32-bit inference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8-bit 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Size: 8.4M→</a:t>
            </a:r>
            <a:r>
              <a:rPr lang="en" sz="2200"/>
              <a:t> 2.1M</a:t>
            </a:r>
            <a:r>
              <a:rPr lang="en" sz="2200"/>
              <a:t> IOU: 98% similar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Latency: 2.46s → 427ms (5.8 faster)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80550" y="2141250"/>
            <a:ext cx="90636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4191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 Regular"/>
              <a:buAutoNum type="arabicPeriod"/>
            </a:pPr>
            <a:r>
              <a:rPr lang="en" sz="3000">
                <a:latin typeface="Oswald Regular"/>
                <a:ea typeface="Oswald Regular"/>
                <a:cs typeface="Oswald Regular"/>
                <a:sym typeface="Oswald Regular"/>
              </a:rPr>
              <a:t>Computer Vision Topic -- Semantic Segmentation</a:t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=&gt; Hard problem: object detection + multi-classification at pixel level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/>
          <p:nvPr>
            <p:ph type="title"/>
          </p:nvPr>
        </p:nvSpPr>
        <p:spPr>
          <a:xfrm>
            <a:off x="311700" y="36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on Post Quantization Models w/r/t float32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3" name="Google Shape;403;p62"/>
          <p:cNvGraphicFramePr/>
          <p:nvPr/>
        </p:nvGraphicFramePr>
        <p:xfrm>
          <a:off x="632100" y="127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{99D3690D-C109-4FD6-993F-18344F7A449A}</a:tableStyleId>
              </a:tblPr>
              <a:tblGrid>
                <a:gridCol w="2393325"/>
                <a:gridCol w="1310875"/>
                <a:gridCol w="2205650"/>
                <a:gridCol w="1969950"/>
              </a:tblGrid>
              <a:tr h="3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</a:t>
                      </a:r>
                      <a:endParaRPr b="1"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Size (MB)</a:t>
                      </a:r>
                      <a:endParaRPr b="1"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Latency (ms)</a:t>
                      </a:r>
                      <a:endParaRPr b="1"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Walltime</a:t>
                      </a:r>
                      <a:endParaRPr b="1"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IOU w/r/t 32-bit Inference</a:t>
                      </a:r>
                      <a:endParaRPr b="1"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32-bit float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8.4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2460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8-bit int (no-FT)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2.1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(1/4)</a:t>
                      </a:r>
                      <a:endParaRPr b="1" sz="2000">
                        <a:solidFill>
                          <a:srgbClr val="FFD966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427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(x 5.76 faster)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0.9844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16</a:t>
                      </a: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-bit int (no-FT)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8.1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440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(x 5.59 faster)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0.9875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8-bit int (10K-FT)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2.1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(1/4)</a:t>
                      </a:r>
                      <a:endParaRPr b="1" sz="2000">
                        <a:solidFill>
                          <a:srgbClr val="FFD966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436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(x 5.64 faster)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0.9714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16</a:t>
                      </a: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-bit int (10K-FT)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8.1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441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r>
                        <a:rPr b="1" lang="en" sz="2000">
                          <a:solidFill>
                            <a:srgbClr val="FFD966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(x 5.58 faster)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0.9779</a:t>
                      </a:r>
                      <a:endParaRPr sz="20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409" name="Google Shape;409;p63"/>
          <p:cNvSpPr txBox="1"/>
          <p:nvPr/>
        </p:nvSpPr>
        <p:spPr>
          <a:xfrm>
            <a:off x="0" y="1725100"/>
            <a:ext cx="91440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6. 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Quantization Approach 2 --     Quantization-Aware-Training 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F32 model prep -&gt; Quantize</a:t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?</a:t>
            </a:r>
            <a:endParaRPr/>
          </a:p>
        </p:txBody>
      </p:sp>
      <p:sp>
        <p:nvSpPr>
          <p:cNvPr id="415" name="Google Shape;41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Float 32 Model - Forward pass - training / inference - full float precision computation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Quantized Mode - Forward pass - inference - integer precision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Loss in accuracy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a quantized model, no way to make up for this loss. 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(QAT)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Simulate quantization during training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Perform computations on rounded weight values 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(QAT)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Simulate quantization during training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Perform rounded computations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Fake quantization nodes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Capture the activation range of each layer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Perform quantized computations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Note</a:t>
            </a:r>
            <a:r>
              <a:rPr lang="en" sz="2200"/>
              <a:t>: Weights are maintained in full precision.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Aware Training (QAT)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Simulate quantization during training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Perform rounded computations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Fake quantization nodes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Capture the activation range of each layer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Perform quantized computations</a:t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Prepares </a:t>
            </a:r>
            <a:r>
              <a:rPr lang="en" sz="2200"/>
              <a:t>model weights for the loss incurred by quantization.</a:t>
            </a:r>
            <a:endParaRPr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QAT Support - 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8"/>
          <p:cNvSpPr txBox="1"/>
          <p:nvPr>
            <p:ph idx="1" type="body"/>
          </p:nvPr>
        </p:nvSpPr>
        <p:spPr>
          <a:xfrm>
            <a:off x="109350" y="1230775"/>
            <a:ext cx="89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Modification 1: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Create training Graph: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tf.contrib.quantize.</a:t>
            </a:r>
            <a:r>
              <a:rPr b="1" lang="en" sz="2200">
                <a:highlight>
                  <a:srgbClr val="E06666"/>
                </a:highlight>
                <a:latin typeface="Courier New"/>
                <a:ea typeface="Courier New"/>
                <a:cs typeface="Courier New"/>
                <a:sym typeface="Courier New"/>
              </a:rPr>
              <a:t>create_training_graph</a:t>
            </a: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argument : </a:t>
            </a: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quant_delay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Rewrites the training graph in place by adding fake quantization nodes.</a:t>
            </a:r>
            <a:endParaRPr sz="22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	</a:t>
            </a:r>
            <a:endParaRPr b="1"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	</a:t>
            </a:r>
            <a:endParaRPr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QAT Support - 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Modification 2: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Create Evaluation Graph: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       </a:t>
            </a: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tf.contrib.quantize.</a:t>
            </a:r>
            <a:r>
              <a:rPr b="1" lang="en" sz="2200">
                <a:highlight>
                  <a:srgbClr val="E06666"/>
                </a:highlight>
                <a:latin typeface="Courier New"/>
                <a:ea typeface="Courier New"/>
                <a:cs typeface="Courier New"/>
                <a:sym typeface="Courier New"/>
              </a:rPr>
              <a:t>create_eval_graph</a:t>
            </a: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200"/>
              <a:t>)</a:t>
            </a:r>
            <a:endParaRPr b="1"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Rewrites the evaluation graph in place by adding fake quantization nodes.</a:t>
            </a:r>
            <a:endParaRPr sz="22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	</a:t>
            </a:r>
            <a:endParaRPr b="1"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	</a:t>
            </a:r>
            <a:endParaRPr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QAT - Experiments</a:t>
            </a:r>
            <a:endParaRPr/>
          </a:p>
        </p:txBody>
      </p:sp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375" y="582000"/>
            <a:ext cx="4003975" cy="41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Visualization</a:t>
            </a:r>
            <a:endParaRPr/>
          </a:p>
        </p:txBody>
      </p:sp>
      <p:pic>
        <p:nvPicPr>
          <p:cNvPr id="457" name="Google Shape;4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138" y="52388"/>
            <a:ext cx="4448175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1"/>
          <p:cNvSpPr txBox="1"/>
          <p:nvPr>
            <p:ph type="title"/>
          </p:nvPr>
        </p:nvSpPr>
        <p:spPr>
          <a:xfrm>
            <a:off x="534600" y="1783650"/>
            <a:ext cx="28986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Graph prior to Quantization (float32)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5587" l="0" r="0" t="5587"/>
          <a:stretch/>
        </p:blipFill>
        <p:spPr>
          <a:xfrm>
            <a:off x="4572000" y="0"/>
            <a:ext cx="4572001" cy="49907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265500" y="3060350"/>
            <a:ext cx="3889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the image at pixel level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Partitioning the image into regions of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meaningful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objects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Assign a category label to each object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2"/>
          <p:cNvSpPr txBox="1"/>
          <p:nvPr/>
        </p:nvSpPr>
        <p:spPr>
          <a:xfrm>
            <a:off x="3586725" y="445025"/>
            <a:ext cx="604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Tensorflow Graph with QAT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66" name="Google Shape;4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999" y="1245225"/>
            <a:ext cx="7596025" cy="35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3"/>
          <p:cNvSpPr txBox="1"/>
          <p:nvPr/>
        </p:nvSpPr>
        <p:spPr>
          <a:xfrm>
            <a:off x="3586725" y="445025"/>
            <a:ext cx="604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Tensorflow Graph with QAT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4" name="Google Shape;474;p73"/>
          <p:cNvSpPr txBox="1"/>
          <p:nvPr/>
        </p:nvSpPr>
        <p:spPr>
          <a:xfrm>
            <a:off x="992075" y="3532350"/>
            <a:ext cx="15720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75" name="Google Shape;4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75" y="1152463"/>
            <a:ext cx="827722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Visualization    TFLite Graph With Quantization</a:t>
            </a:r>
            <a:endParaRPr/>
          </a:p>
        </p:txBody>
      </p:sp>
      <p:pic>
        <p:nvPicPr>
          <p:cNvPr id="481" name="Google Shape;48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5" y="1488458"/>
            <a:ext cx="9144001" cy="2318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.Next items that we showcased for the final milestone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when training and quantization have to be performed in the same cycle.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Quantization will be delayed until the last few steps.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Controlled by the argument ‘quant_delay’ for the function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a DeeplapV3+ model from scratch with the following parameters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python train.py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--training_number_of_steps=36000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--quantize_delay_step=30000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--base_learning_rate=0.0001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>
            <p:ph type="title"/>
          </p:nvPr>
        </p:nvSpPr>
        <p:spPr>
          <a:xfrm>
            <a:off x="0" y="2141250"/>
            <a:ext cx="9144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499" name="Google Shape;499;p77"/>
          <p:cNvSpPr txBox="1"/>
          <p:nvPr/>
        </p:nvSpPr>
        <p:spPr>
          <a:xfrm>
            <a:off x="0" y="2139125"/>
            <a:ext cx="9144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7. 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Inference and Evaluation with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  Demo (Quantization/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Inference</a:t>
            </a:r>
            <a:r>
              <a:rPr lang="en"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)</a:t>
            </a:r>
            <a:endParaRPr sz="30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=&gt; Comparison between F32 vs. 8-bit integer inferences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8"/>
          <p:cNvSpPr txBox="1"/>
          <p:nvPr>
            <p:ph type="title"/>
          </p:nvPr>
        </p:nvSpPr>
        <p:spPr>
          <a:xfrm>
            <a:off x="311700" y="11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Regular"/>
                <a:ea typeface="Oswald Regular"/>
                <a:cs typeface="Oswald Regular"/>
                <a:sym typeface="Oswald Regular"/>
              </a:rPr>
              <a:t>D</a:t>
            </a:r>
            <a:r>
              <a:rPr lang="en">
                <a:latin typeface="Oswald Regular"/>
                <a:ea typeface="Oswald Regular"/>
                <a:cs typeface="Oswald Regular"/>
                <a:sym typeface="Oswald Regular"/>
              </a:rPr>
              <a:t>emo on the Colab by Searching our GitHub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8"/>
          <p:cNvSpPr txBox="1"/>
          <p:nvPr>
            <p:ph idx="1" type="body"/>
          </p:nvPr>
        </p:nvSpPr>
        <p:spPr>
          <a:xfrm>
            <a:off x="311700" y="552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1C232"/>
                </a:solidFill>
                <a:hlinkClick r:id="rId3"/>
              </a:rPr>
              <a:t>https://github.com/SherifSabri/ImageSegmentationWithDeeplab</a:t>
            </a:r>
            <a:endParaRPr sz="2000">
              <a:solidFill>
                <a:srgbClr val="F1C23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CS256-GroupE_inference_deeplab.ipynb</a:t>
            </a:r>
            <a:endParaRPr b="1" sz="2000">
              <a:solidFill>
                <a:srgbClr val="F1C2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78"/>
          <p:cNvPicPr preferRelativeResize="0"/>
          <p:nvPr/>
        </p:nvPicPr>
        <p:blipFill rotWithShape="1">
          <a:blip r:embed="rId4">
            <a:alphaModFix/>
          </a:blip>
          <a:srcRect b="22263" l="0" r="0" t="0"/>
          <a:stretch/>
        </p:blipFill>
        <p:spPr>
          <a:xfrm>
            <a:off x="905650" y="1322950"/>
            <a:ext cx="6693900" cy="35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9"/>
          <p:cNvSpPr txBox="1"/>
          <p:nvPr>
            <p:ph type="title"/>
          </p:nvPr>
        </p:nvSpPr>
        <p:spPr>
          <a:xfrm>
            <a:off x="311700" y="11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Regular"/>
                <a:ea typeface="Oswald Regular"/>
                <a:cs typeface="Oswald Regular"/>
                <a:sym typeface="Oswald Regular"/>
              </a:rPr>
              <a:t>Post-Training Quantization Script is available</a:t>
            </a:r>
            <a:endParaRPr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9"/>
          <p:cNvSpPr txBox="1"/>
          <p:nvPr>
            <p:ph idx="1" type="body"/>
          </p:nvPr>
        </p:nvSpPr>
        <p:spPr>
          <a:xfrm>
            <a:off x="311700" y="552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1C232"/>
                </a:solidFill>
                <a:hlinkClick r:id="rId3"/>
              </a:rPr>
              <a:t>https://github.com/SherifSabri/ImageSegmentationWithDeeplab</a:t>
            </a:r>
            <a:endParaRPr sz="2000">
              <a:solidFill>
                <a:srgbClr val="F1C23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CS256-GroupE_PostQuantization.ipynb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79"/>
          <p:cNvPicPr preferRelativeResize="0"/>
          <p:nvPr/>
        </p:nvPicPr>
        <p:blipFill rotWithShape="1">
          <a:blip r:embed="rId4">
            <a:alphaModFix/>
          </a:blip>
          <a:srcRect b="13524" l="0" r="0" t="0"/>
          <a:stretch/>
        </p:blipFill>
        <p:spPr>
          <a:xfrm>
            <a:off x="1212400" y="1381250"/>
            <a:ext cx="6208950" cy="36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Deeplab authors provided model </a:t>
            </a:r>
            <a:endParaRPr/>
          </a:p>
        </p:txBody>
      </p:sp>
      <p:sp>
        <p:nvSpPr>
          <p:cNvPr id="519" name="Google Shape;519;p8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Comparable results both in accuracy and inference time</a:t>
            </a:r>
            <a:endParaRPr/>
          </a:p>
        </p:txBody>
      </p:sp>
      <p:pic>
        <p:nvPicPr>
          <p:cNvPr id="520" name="Google Shape;5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85150"/>
            <a:ext cx="4572000" cy="15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27375"/>
            <a:ext cx="4572000" cy="154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527" name="Google Shape;527;p8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to produce segmentation mask, and an invalid quantization field</a:t>
            </a:r>
            <a:endParaRPr/>
          </a:p>
        </p:txBody>
      </p:sp>
      <p:pic>
        <p:nvPicPr>
          <p:cNvPr id="528" name="Google Shape;52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2074"/>
            <a:ext cx="4572000" cy="142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265500" y="3060350"/>
            <a:ext cx="3889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Self driving cars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Medical imaging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Photography - spoilers ! -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19392"/>
            <a:ext cx="4572001" cy="342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534" name="Google Shape;534;p8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Failed to produce segmentation mask, with a valid quantization field</a:t>
            </a:r>
            <a:endParaRPr/>
          </a:p>
        </p:txBody>
      </p:sp>
      <p:pic>
        <p:nvPicPr>
          <p:cNvPr id="535" name="Google Shape;5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83357"/>
            <a:ext cx="4572000" cy="158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</p:txBody>
      </p:sp>
      <p:sp>
        <p:nvSpPr>
          <p:cNvPr id="541" name="Google Shape;541;p8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inference on quantized model</a:t>
            </a:r>
            <a:endParaRPr/>
          </a:p>
        </p:txBody>
      </p:sp>
      <p:pic>
        <p:nvPicPr>
          <p:cNvPr id="542" name="Google Shape;54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98550"/>
            <a:ext cx="4572000" cy="158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Semantic Segmentation Requires</a:t>
            </a:r>
            <a:endParaRPr sz="20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7424" l="0" r="0" t="0"/>
          <a:stretch/>
        </p:blipFill>
        <p:spPr>
          <a:xfrm>
            <a:off x="4572000" y="2140350"/>
            <a:ext cx="4572000" cy="236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pinpointing the outline of objects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Imposing much stricter localization accuracy than  image-level classification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Conv layers with downsampling and upsampling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at the 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Increasing need for running the prediction and ML models at various edge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Nature of the edge devices provides a constraint on both compute and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Models are harder to distribute to edge devices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 are getting larger and more complex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ML models is a time and compute intensive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ML models is inefficient in terms of energy consumption and overall cost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